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8" r:id="rId5"/>
    <p:sldId id="266" r:id="rId6"/>
    <p:sldId id="276" r:id="rId7"/>
    <p:sldId id="260" r:id="rId8"/>
    <p:sldId id="269" r:id="rId9"/>
    <p:sldId id="268" r:id="rId10"/>
    <p:sldId id="267" r:id="rId11"/>
    <p:sldId id="259" r:id="rId12"/>
    <p:sldId id="277" r:id="rId13"/>
    <p:sldId id="261" r:id="rId14"/>
    <p:sldId id="281" r:id="rId15"/>
    <p:sldId id="278" r:id="rId16"/>
    <p:sldId id="257" r:id="rId17"/>
    <p:sldId id="279" r:id="rId18"/>
    <p:sldId id="262" r:id="rId19"/>
    <p:sldId id="272" r:id="rId20"/>
    <p:sldId id="274" r:id="rId21"/>
    <p:sldId id="271" r:id="rId22"/>
    <p:sldId id="256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4" d="100"/>
          <a:sy n="54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15DDB-AD36-4E8E-8EDF-FACAAB660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BBD8F3-2B2F-4E1F-B606-6A74D5708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FE3D6C-4EE8-4284-9E9F-06B791CC8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986421-0ACD-457C-A4C6-88D8AB3F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D1508A-9FB1-45C6-849F-61D2E8AC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43D60-D459-49F7-BC77-0A053524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498AF1-EBC1-4A4A-9931-1F5538DEB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AA9462-D042-4984-AB8A-D793D346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CDF4D4-5971-4535-931E-C9B06478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F27E3F-E1E3-4E8F-9D7D-EF7B23A7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8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745D4F-9070-4337-90A4-53B9D4322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E89A3D-2CD2-4412-A6D5-5FDB8524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B88DA6-AA8E-4C73-9193-929E6CF4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9DA5CB-3ECA-47B7-A8F6-72F52885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8A847C-3B1C-4E56-96E9-DE5FE26A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98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9F8E9-90B1-4618-B5F7-2264C0ED1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1D371E-242A-4C24-9125-FCD73473C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890462-AA78-4FBC-AAE4-89FB6134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0AE43-8923-4124-B96D-C02BEC65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200EFA-C7BD-4521-BDD2-184968D7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3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39144-5F2F-4ABF-B7D8-19F3D0D7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BDCA49-35AB-4F2C-8771-F9E2073A2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47637C-9414-435E-80A2-6B223728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3165B1-83A0-456E-94C6-E9F6C66F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965DD-B46D-4527-B129-03CEA5B6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85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9709B-F5B8-4ECB-8C3B-46E692A2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6BB255-944A-4852-83C5-6D23F031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35B5CA-AF62-4714-BC3D-13AFF2843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3B67BF-93C0-422C-BF73-7A5965D2C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2A06AE-906B-4E55-A649-C53E0B25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FEDD16-156E-4A04-90AD-463F4917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8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48C14-DC73-484E-BA81-D668C1566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7D44DE-34E2-4D4F-A507-4199780C0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D6AC3A-7A06-4166-BEAB-9D8DDE14F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077D99-9C7C-4977-9666-5237BE53E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AA4F740-208B-4860-A617-81DB0653C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862A11-9C3A-4F8F-91EE-903CA1B50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CCDED42-E19B-4397-97B5-93C7E281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727488-6318-4611-BA47-A7A6A32A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7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CA5CC-45AE-42B1-8E0B-65166E48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4F00BB-261A-48EE-A326-CBA95DD6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D200A2-B46D-4B9E-A15F-E9B24D8F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80A199-50A8-42A4-BE52-035E0D1D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856263-90FF-4B86-B879-EB00A16A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6F92C1-9758-4CFF-AC90-782706F1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45BED7-1C80-4EAD-924A-67CFEEFA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6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B82C4-63F9-4346-B5FD-1FA6F51E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AA0F6E-BD3C-4C53-9436-988B105AE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394CDF-C4F9-46D1-8A4A-27E73242C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E2A96F-46E2-4C16-826C-A981AF46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1C9FEA-B6C5-41FB-9FAD-AB4AEECA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09155E-6DD6-4528-96A3-723D89FA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99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56D8D-AABC-48A2-AF9B-0F0E1AB1E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A0D5C8-8D8F-4CE6-9645-3D5F239AB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EC9D3B-E2B3-4F67-8E55-ADCA32E24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99BA57-775E-47EE-BC0C-AE7A75D6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C8C610-9CE7-41DB-BEC4-5D94F683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93976E-C422-4432-9DDA-B4FFF8C0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9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A387D-6BB0-4AE4-8FDD-B57C52B07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2C69D0-5028-4845-A0A1-6E019CB3B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093C1A-8CBF-48E9-AAE8-FFDDA88AD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8421-585A-4980-9E7D-69E122A7827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E8D25-AFCF-47BE-A336-0822F803B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7D8B50-74AF-4815-A6A4-FC6859E73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4EBB-012B-4CC7-9D22-95290CAD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0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4.png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image" Target="../media/image17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9.png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 /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312801-60B0-4F8F-8F54-CF0F1FA0D2E6}"/>
              </a:ext>
            </a:extLst>
          </p:cNvPr>
          <p:cNvSpPr txBox="1"/>
          <p:nvPr/>
        </p:nvSpPr>
        <p:spPr>
          <a:xfrm>
            <a:off x="2363190" y="1140031"/>
            <a:ext cx="72676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Семинар 401 группы</a:t>
            </a:r>
          </a:p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Решение типовых задач</a:t>
            </a:r>
          </a:p>
          <a:p>
            <a:endParaRPr lang="ru-RU" sz="3600" dirty="0"/>
          </a:p>
          <a:p>
            <a:endParaRPr lang="ru-RU" sz="3600" dirty="0"/>
          </a:p>
          <a:p>
            <a:endParaRPr lang="ru-RU" sz="3600" dirty="0"/>
          </a:p>
          <a:p>
            <a:r>
              <a:rPr lang="ru-RU" sz="3600" dirty="0"/>
              <a:t>Преподаватель: </a:t>
            </a:r>
          </a:p>
          <a:p>
            <a:r>
              <a:rPr lang="ru-RU" sz="3600" dirty="0"/>
              <a:t>доцент, к.х.н. Соболева О.А.</a:t>
            </a:r>
          </a:p>
        </p:txBody>
      </p:sp>
    </p:spTree>
    <p:extLst>
      <p:ext uri="{BB962C8B-B14F-4D97-AF65-F5344CB8AC3E}">
        <p14:creationId xmlns:p14="http://schemas.microsoft.com/office/powerpoint/2010/main" val="327912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EC7734-6945-4B46-A614-35FB70FE16D2}"/>
              </a:ext>
            </a:extLst>
          </p:cNvPr>
          <p:cNvSpPr/>
          <p:nvPr/>
        </p:nvSpPr>
        <p:spPr>
          <a:xfrm>
            <a:off x="1005443" y="370644"/>
            <a:ext cx="1040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7. Высота капиллярного поднятия воды  4 мм . Добавили ПАВ концентрацией 0,02 моль/л. Известно, что при С меньше 0,05</a:t>
            </a:r>
            <a:r>
              <a:rPr lang="en-US" sz="3200" dirty="0"/>
              <a:t> </a:t>
            </a:r>
            <a:r>
              <a:rPr lang="ru-RU" sz="3200" dirty="0"/>
              <a:t>моль/л </a:t>
            </a:r>
            <a:r>
              <a:rPr lang="el-GR" sz="3200" dirty="0"/>
              <a:t>σ</a:t>
            </a:r>
            <a:r>
              <a:rPr lang="en-US" sz="3200" dirty="0"/>
              <a:t>=</a:t>
            </a:r>
            <a:r>
              <a:rPr lang="ru-RU" sz="3200" dirty="0"/>
              <a:t>72-500С. Как изменится высота капиллярного поднятия (считать, что плотность и условия смачивания не меняются).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C72665-D9DF-4F48-8B99-A42BDA0271C0}"/>
              </a:ext>
            </a:extLst>
          </p:cNvPr>
          <p:cNvSpPr/>
          <p:nvPr/>
        </p:nvSpPr>
        <p:spPr>
          <a:xfrm>
            <a:off x="4623584" y="3688402"/>
            <a:ext cx="2500313" cy="1285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50000"/>
              </a:lnSpc>
              <a:defRPr/>
            </a:pPr>
            <a:r>
              <a:rPr lang="en-US" sz="2800" dirty="0">
                <a:solidFill>
                  <a:srgbClr val="000000"/>
                </a:solidFill>
                <a:ea typeface="Cambria Math" pitchFamily="18" charset="0"/>
                <a:cs typeface="Arial" charset="0"/>
              </a:rPr>
              <a:t>     2</a:t>
            </a:r>
            <a:r>
              <a:rPr lang="el-GR" sz="28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σ </a:t>
            </a:r>
            <a:r>
              <a:rPr lang="en-US" sz="2800" dirty="0" err="1">
                <a:solidFill>
                  <a:srgbClr val="000000"/>
                </a:solidFill>
              </a:rPr>
              <a:t>cos</a:t>
            </a:r>
            <a:r>
              <a:rPr lang="el-GR" sz="28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ϴ</a:t>
            </a:r>
            <a:endParaRPr lang="en-US" sz="2800" dirty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ctr">
              <a:lnSpc>
                <a:spcPct val="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h = </a:t>
            </a:r>
            <a:r>
              <a:rPr lang="en-US" sz="2800" dirty="0">
                <a:solidFill>
                  <a:srgbClr val="000000"/>
                </a:solidFill>
                <a:ea typeface="Cambria Math" pitchFamily="18" charset="0"/>
                <a:cs typeface="Arial" charset="0"/>
              </a:rPr>
              <a:t>──────</a:t>
            </a:r>
          </a:p>
          <a:p>
            <a:pPr algn="ctr">
              <a:lnSpc>
                <a:spcPct val="50000"/>
              </a:lnSpc>
              <a:defRPr/>
            </a:pPr>
            <a:r>
              <a:rPr lang="en-US" sz="2800" dirty="0">
                <a:solidFill>
                  <a:srgbClr val="000000"/>
                </a:solidFill>
                <a:ea typeface="Cambria Math" pitchFamily="18" charset="0"/>
                <a:cs typeface="Arial" charset="0"/>
              </a:rPr>
              <a:t>    </a:t>
            </a:r>
            <a:r>
              <a:rPr lang="el-GR" sz="2800" dirty="0">
                <a:solidFill>
                  <a:srgbClr val="000000"/>
                </a:solidFill>
              </a:rPr>
              <a:t>ρ</a:t>
            </a:r>
            <a:r>
              <a:rPr lang="en-US" sz="2800" dirty="0" err="1">
                <a:solidFill>
                  <a:srgbClr val="000000"/>
                </a:solidFill>
              </a:rPr>
              <a:t>gr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1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0F8974-844E-4258-B563-2A3B0437EEA5}"/>
              </a:ext>
            </a:extLst>
          </p:cNvPr>
          <p:cNvSpPr txBox="1"/>
          <p:nvPr/>
        </p:nvSpPr>
        <p:spPr>
          <a:xfrm>
            <a:off x="451261" y="154379"/>
            <a:ext cx="109253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800" dirty="0"/>
              <a:t>8. Зависимость поверхностного натяжения от концентрации описывается уравнением </a:t>
            </a:r>
            <a:r>
              <a:rPr lang="ru-RU" sz="2800" dirty="0" err="1"/>
              <a:t>Шишковского</a:t>
            </a:r>
            <a:r>
              <a:rPr lang="ru-RU" sz="2800" dirty="0"/>
              <a:t> с константами А=1050 л/моль и в=10,2 мН/м. Оценить, начиная с какой концентрации ПАВ алюминиевая монетка диаметром 1 см и толщиной 1 мм перестанет удерживаться на поверхности. Поверхностное натяжение воды 72,5, плотность алюминия 2,7 г/см3.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89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0F8974-844E-4258-B563-2A3B0437EEA5}"/>
              </a:ext>
            </a:extLst>
          </p:cNvPr>
          <p:cNvSpPr txBox="1"/>
          <p:nvPr/>
        </p:nvSpPr>
        <p:spPr>
          <a:xfrm>
            <a:off x="451261" y="154379"/>
            <a:ext cx="109253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800" dirty="0"/>
              <a:t>8. Зависимость поверхностного натяжения от концентрации описывается уравнением </a:t>
            </a:r>
            <a:r>
              <a:rPr lang="ru-RU" sz="2800" dirty="0" err="1"/>
              <a:t>Шишковского</a:t>
            </a:r>
            <a:r>
              <a:rPr lang="ru-RU" sz="2800" dirty="0"/>
              <a:t> с константами А=1050 л/моль и в=10,2 мН/м. Оценить, начиная с какой концентрации ПАВ алюминиевая монетка диаметром 1 см и толщиной 1</a:t>
            </a:r>
            <a:r>
              <a:rPr lang="en-US" sz="2800" dirty="0"/>
              <a:t> </a:t>
            </a:r>
            <a:r>
              <a:rPr lang="ru-RU" sz="2800" dirty="0"/>
              <a:t>мм перестанет удерживаться на поверхности. Поверхностное натяжение воды 72,5, плотность алюминия 2,7 г/см3.</a:t>
            </a:r>
            <a:endParaRPr lang="ru-RU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E3E2993-7076-44D8-A30E-C7932E2B95DA}"/>
                  </a:ext>
                </a:extLst>
              </p:cNvPr>
              <p:cNvSpPr/>
              <p:nvPr/>
            </p:nvSpPr>
            <p:spPr>
              <a:xfrm>
                <a:off x="4882378" y="3856343"/>
                <a:ext cx="20630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E3E2993-7076-44D8-A30E-C7932E2B95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378" y="3856343"/>
                <a:ext cx="2063065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E775751-A26C-44CE-8FA9-DC82AFC3D69D}"/>
                  </a:ext>
                </a:extLst>
              </p:cNvPr>
              <p:cNvSpPr/>
              <p:nvPr/>
            </p:nvSpPr>
            <p:spPr>
              <a:xfrm>
                <a:off x="1804835" y="5373093"/>
                <a:ext cx="3421321" cy="956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𝑟h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E775751-A26C-44CE-8FA9-DC82AFC3D6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835" y="5373093"/>
                <a:ext cx="3421321" cy="9569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C368471-21B9-4D78-A207-0C213B8266F9}"/>
                  </a:ext>
                </a:extLst>
              </p:cNvPr>
              <p:cNvSpPr/>
              <p:nvPr/>
            </p:nvSpPr>
            <p:spPr>
              <a:xfrm>
                <a:off x="6727934" y="5046108"/>
                <a:ext cx="3793603" cy="113723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2800" i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ru-RU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8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ru-RU" sz="28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ru-RU" sz="28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num>
                                    <m:den>
                                      <m: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C368471-21B9-4D78-A207-0C213B826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934" y="5046108"/>
                <a:ext cx="3793603" cy="11372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263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CD61F3-1D02-415D-A1DD-7A3FD766D342}"/>
              </a:ext>
            </a:extLst>
          </p:cNvPr>
          <p:cNvSpPr/>
          <p:nvPr/>
        </p:nvSpPr>
        <p:spPr>
          <a:xfrm>
            <a:off x="570016" y="1392059"/>
            <a:ext cx="10485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9. Критическая концентрация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мицеллообразования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(ККМ) водного раствора 1-1 валентного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ионогенного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ПАВ при  20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С составляет 1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</a:rPr>
              <a:t>-2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моль/л. Гидрофобная часть ПАВ состоит из 12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CH</a:t>
            </a:r>
            <a:r>
              <a:rPr lang="ru-RU" sz="28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-групп. Степень связывания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противоионов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мицеллами равна 0,75. </a:t>
            </a:r>
          </a:p>
          <a:p>
            <a:endParaRPr lang="ru-RU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Рассчитать изменение стандартной энергии Гиббса при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мицеллообразовании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ru-RU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Найти ККМ гомолога, у которого углеводородная цепь на 3 метиленовые группы длиннее.</a:t>
            </a:r>
            <a:endParaRPr lang="ru-RU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92612D-1315-484C-B20A-FFC8955F902B}"/>
              </a:ext>
            </a:extLst>
          </p:cNvPr>
          <p:cNvSpPr txBox="1"/>
          <p:nvPr/>
        </p:nvSpPr>
        <p:spPr>
          <a:xfrm>
            <a:off x="570016" y="213756"/>
            <a:ext cx="1086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Лиофильные дисперсные системы. Знать формулу для самопроизвольного диспергирования и термодинамику </a:t>
            </a:r>
            <a:r>
              <a:rPr lang="ru-RU" sz="2400" b="1" dirty="0" err="1"/>
              <a:t>мицеллообразования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0672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CD61F3-1D02-415D-A1DD-7A3FD766D342}"/>
              </a:ext>
            </a:extLst>
          </p:cNvPr>
          <p:cNvSpPr/>
          <p:nvPr/>
        </p:nvSpPr>
        <p:spPr>
          <a:xfrm>
            <a:off x="570016" y="1392059"/>
            <a:ext cx="10485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9. Критическая концентрация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мицеллообразования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(ККМ) водного раствора 1-1 валентного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ионогенного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ПАВ при  20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С составляет 1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</a:rPr>
              <a:t>-2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моль/л. Гидрофобная часть ПАВ состоит из 12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CH</a:t>
            </a:r>
            <a:r>
              <a:rPr lang="ru-RU" sz="28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-групп. Степень связывания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противоионов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 мицеллами равна 0,75. </a:t>
            </a:r>
          </a:p>
          <a:p>
            <a:endParaRPr lang="ru-RU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Рассчитать изменение стандартной энергии Гиббса при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</a:rPr>
              <a:t>мицеллообразовании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ru-RU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  <a:t>Найти ККМ гомолога, у которого углеводородная цепь на 3 метиленовые группы длиннее.</a:t>
            </a:r>
            <a:endParaRPr lang="ru-RU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92612D-1315-484C-B20A-FFC8955F902B}"/>
              </a:ext>
            </a:extLst>
          </p:cNvPr>
          <p:cNvSpPr txBox="1"/>
          <p:nvPr/>
        </p:nvSpPr>
        <p:spPr>
          <a:xfrm>
            <a:off x="570016" y="213756"/>
            <a:ext cx="1086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Лиофильные дисперсные системы. Знать формулу для самопроизвольного диспергирования и термодинамику </a:t>
            </a:r>
            <a:r>
              <a:rPr lang="ru-RU" sz="2400" b="1" dirty="0" err="1"/>
              <a:t>мицеллообразования</a:t>
            </a:r>
            <a:r>
              <a:rPr lang="ru-RU" sz="2400" b="1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CE81607-6CF6-4241-BC69-B6BE939CB0C3}"/>
              </a:ext>
            </a:extLst>
          </p:cNvPr>
          <p:cNvSpPr/>
          <p:nvPr/>
        </p:nvSpPr>
        <p:spPr>
          <a:xfrm>
            <a:off x="1995358" y="6224151"/>
            <a:ext cx="8201284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ККМ(12)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Δ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8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(12)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 Δ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8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)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Δ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8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(15)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→ККМ(15)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20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DBCAF8-46A2-47E3-BBC9-2B6B5F427BF7}"/>
              </a:ext>
            </a:extLst>
          </p:cNvPr>
          <p:cNvSpPr txBox="1"/>
          <p:nvPr/>
        </p:nvSpPr>
        <p:spPr>
          <a:xfrm>
            <a:off x="724395" y="332509"/>
            <a:ext cx="1066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Лиофобные дисперсные системы. Знать формулы для работы образования и радиуса критического зародыша в гомогенных и гетерогенных условиях, частоты образования зародышей новой фазы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441FAE-695A-4A4A-B744-1550EB1D3AE7}"/>
              </a:ext>
            </a:extLst>
          </p:cNvPr>
          <p:cNvSpPr txBox="1"/>
          <p:nvPr/>
        </p:nvSpPr>
        <p:spPr>
          <a:xfrm>
            <a:off x="902525" y="1828800"/>
            <a:ext cx="10402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10. Происходит конденсация из пересыщенного водного пара (гомогенные условия). При использовании ПАВ поверхностное натяжение воды уменьшается на 30%.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радиус критического зародыша?</a:t>
            </a:r>
          </a:p>
          <a:p>
            <a:r>
              <a:rPr lang="ru-RU" sz="2800" dirty="0"/>
              <a:t>Во сколько раз изменится работа образования критического зародыша?</a:t>
            </a:r>
          </a:p>
          <a:p>
            <a:r>
              <a:rPr lang="ru-RU" sz="2800" dirty="0"/>
              <a:t>Во сколько раз изменится частота возникновения зародышей новой фазы?  </a:t>
            </a:r>
          </a:p>
        </p:txBody>
      </p:sp>
    </p:spTree>
    <p:extLst>
      <p:ext uri="{BB962C8B-B14F-4D97-AF65-F5344CB8AC3E}">
        <p14:creationId xmlns:p14="http://schemas.microsoft.com/office/powerpoint/2010/main" val="3440337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AD030E9-19B8-4CE5-BAFD-3D136C1D8A0A}"/>
              </a:ext>
            </a:extLst>
          </p:cNvPr>
          <p:cNvSpPr/>
          <p:nvPr/>
        </p:nvSpPr>
        <p:spPr>
          <a:xfrm>
            <a:off x="815438" y="1190299"/>
            <a:ext cx="10774878" cy="435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spcAft>
                <a:spcPts val="100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При электрофорезе смещение границы гидрозоля полистирольного латекса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60 мин. составляет 2,5 см. Приложенное напряжение равно 115 В, расстояние между электродами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55 см. Относительная диэлектрическая проницаемость среды равна 81, диэлектрическая постоянная вакуума ε</a:t>
            </a:r>
            <a:r>
              <a:rPr lang="ru-RU" sz="28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8,85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Ф/м, вязкость дисперсионной среды равна 1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мПа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Рассчитайте  значение электрокинетического потенциала частиц латекса.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CEBF361-7AA9-44CE-B9CC-E7599DEA03F0}"/>
              </a:ext>
            </a:extLst>
          </p:cNvPr>
          <p:cNvSpPr/>
          <p:nvPr/>
        </p:nvSpPr>
        <p:spPr>
          <a:xfrm>
            <a:off x="482928" y="128057"/>
            <a:ext cx="11107388" cy="979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spcAft>
                <a:spcPts val="1000"/>
              </a:spcAft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ДЭС. Знать формулы для эффективной толщины ионного слоя, падение потенциала в ДЭС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85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AD030E9-19B8-4CE5-BAFD-3D136C1D8A0A}"/>
              </a:ext>
            </a:extLst>
          </p:cNvPr>
          <p:cNvSpPr/>
          <p:nvPr/>
        </p:nvSpPr>
        <p:spPr>
          <a:xfrm>
            <a:off x="815438" y="1190299"/>
            <a:ext cx="10774878" cy="435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spcAft>
                <a:spcPts val="100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При электрофорезе смещение границы гидрозоля полистирольного латекса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60 мин. составляет 2,5 см. Приложенное напряжение равно 115 В, расстояние между электродами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55 см. Относительная диэлектрическая проницаемость среды равна 81, диэлектрическая постоянная вакуума ε</a:t>
            </a:r>
            <a:r>
              <a:rPr lang="ru-RU" sz="28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8,85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Ф/м, вязкость дисперсионной среды равна 1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мПа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Рассчитайте  значение электрокинетического потенциала частиц латекса.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CEBF361-7AA9-44CE-B9CC-E7599DEA03F0}"/>
              </a:ext>
            </a:extLst>
          </p:cNvPr>
          <p:cNvSpPr/>
          <p:nvPr/>
        </p:nvSpPr>
        <p:spPr>
          <a:xfrm>
            <a:off x="482928" y="128057"/>
            <a:ext cx="11107388" cy="979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spcAft>
                <a:spcPts val="1000"/>
              </a:spcAft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ДЭС. Знать формулы для эффективной толщины ионного слоя, падение потенциала в ДЭС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6E0D8B9D-CC32-406F-B358-A8BB232C7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6222" y="5631992"/>
            <a:ext cx="2177926" cy="118338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4306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462FE6-35B6-4504-946D-38F787C510B4}"/>
              </a:ext>
            </a:extLst>
          </p:cNvPr>
          <p:cNvSpPr txBox="1"/>
          <p:nvPr/>
        </p:nvSpPr>
        <p:spPr>
          <a:xfrm>
            <a:off x="1238992" y="1625798"/>
            <a:ext cx="971401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12. Проводят </a:t>
            </a:r>
            <a:r>
              <a:rPr lang="ru-RU" sz="2800" dirty="0" err="1"/>
              <a:t>седиментационный</a:t>
            </a:r>
            <a:r>
              <a:rPr lang="ru-RU" sz="2800" dirty="0"/>
              <a:t> анализ дисперсии, содержащей частицы радиусом 2, 4 и 5 мкм. Плотности частиц и среды 3 и 1 г/см3, Вязкость среды 1 мПа с, расстояние от верха суспензии до дна чашечки 20 см.</a:t>
            </a:r>
          </a:p>
          <a:p>
            <a:endParaRPr lang="ru-RU" sz="2800" dirty="0"/>
          </a:p>
          <a:p>
            <a:r>
              <a:rPr lang="ru-RU" sz="2800" dirty="0"/>
              <a:t>При каком времени кривая накопления осадка начнет отклоняться от линейности?</a:t>
            </a:r>
          </a:p>
          <a:p>
            <a:r>
              <a:rPr lang="ru-RU" sz="2800" dirty="0"/>
              <a:t>Когда кривая накопления осадка выйдет на плато?</a:t>
            </a:r>
          </a:p>
          <a:p>
            <a:r>
              <a:rPr lang="ru-RU" sz="2800" dirty="0"/>
              <a:t>Интервал времени, при котором формируется второй слой?.</a:t>
            </a:r>
          </a:p>
          <a:p>
            <a:r>
              <a:rPr lang="ru-RU" sz="2800" dirty="0"/>
              <a:t>Состав каждого из трех слоев в осадке.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14A7E8-A879-4DF8-957F-B4F2CE6671E6}"/>
              </a:ext>
            </a:extLst>
          </p:cNvPr>
          <p:cNvSpPr txBox="1"/>
          <p:nvPr/>
        </p:nvSpPr>
        <p:spPr>
          <a:xfrm>
            <a:off x="308758" y="130629"/>
            <a:ext cx="114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Знать уравнения для коэффициента диффузии, среднеквадратичного смещения, закон Рэлея, для скорости оседания частиц при седиментации.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868170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462FE6-35B6-4504-946D-38F787C510B4}"/>
              </a:ext>
            </a:extLst>
          </p:cNvPr>
          <p:cNvSpPr txBox="1"/>
          <p:nvPr/>
        </p:nvSpPr>
        <p:spPr>
          <a:xfrm>
            <a:off x="1140031" y="534390"/>
            <a:ext cx="971401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12. Проводят </a:t>
            </a:r>
            <a:r>
              <a:rPr lang="ru-RU" sz="2800" dirty="0" err="1"/>
              <a:t>седиментационный</a:t>
            </a:r>
            <a:r>
              <a:rPr lang="ru-RU" sz="2800" dirty="0"/>
              <a:t> анализ дисперсии, содержащей частицы радиусом 2, 4 и 5 мкм. Плотности частиц и среды 3 и 1 г/см3, Вязкость среды 1 мПа с, расстояние от верха суспензии до дна чашечки 20 см.</a:t>
            </a:r>
          </a:p>
          <a:p>
            <a:endParaRPr lang="ru-RU" sz="2800" dirty="0"/>
          </a:p>
          <a:p>
            <a:r>
              <a:rPr lang="ru-RU" sz="2800" dirty="0"/>
              <a:t>При каком времени кривая накопления осадка начнет отклоняться от линейности?</a:t>
            </a:r>
          </a:p>
          <a:p>
            <a:r>
              <a:rPr lang="ru-RU" sz="2800" dirty="0"/>
              <a:t>Когда кривая накопления осадка выйдет на плато?</a:t>
            </a:r>
          </a:p>
          <a:p>
            <a:r>
              <a:rPr lang="ru-RU" sz="2800" dirty="0"/>
              <a:t>Интервал времени, при котором формируется второй слой?.</a:t>
            </a:r>
          </a:p>
          <a:p>
            <a:r>
              <a:rPr lang="ru-RU" sz="2800" dirty="0"/>
              <a:t>Состав каждого из трех слоев в осадке.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F50BDA25-504F-4CE7-A6BE-D2A538BBA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8418" y="5540227"/>
            <a:ext cx="2419350" cy="8572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5F23270-594C-4FB0-84E8-302AA90A68F4}"/>
                  </a:ext>
                </a:extLst>
              </p:cNvPr>
              <p:cNvSpPr/>
              <p:nvPr/>
            </p:nvSpPr>
            <p:spPr>
              <a:xfrm>
                <a:off x="5997039" y="5420158"/>
                <a:ext cx="2992583" cy="977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5F23270-594C-4FB0-84E8-302AA90A68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039" y="5420158"/>
                <a:ext cx="2992583" cy="977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36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53F8E3-3948-40F6-8934-E48824E63678}"/>
              </a:ext>
            </a:extLst>
          </p:cNvPr>
          <p:cNvSpPr/>
          <p:nvPr/>
        </p:nvSpPr>
        <p:spPr>
          <a:xfrm>
            <a:off x="1349829" y="853528"/>
            <a:ext cx="94804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1. Определите число частиц, общую и удельную поверхности, образующиеся при </a:t>
            </a:r>
            <a:r>
              <a:rPr lang="ru-RU" sz="3200" dirty="0" err="1"/>
              <a:t>диспрергировании</a:t>
            </a:r>
            <a:r>
              <a:rPr lang="ru-RU" sz="3200" dirty="0"/>
              <a:t> 2,7 г ртути на шарики радиусом 8х10</a:t>
            </a:r>
            <a:r>
              <a:rPr lang="ru-RU" sz="3200" baseline="30000" dirty="0"/>
              <a:t>-</a:t>
            </a:r>
            <a:r>
              <a:rPr lang="en-US" sz="3200" baseline="30000" dirty="0"/>
              <a:t>4</a:t>
            </a:r>
            <a:r>
              <a:rPr lang="ru-RU" sz="3200" dirty="0"/>
              <a:t> мм. Плотность ртути 13,65 г/см</a:t>
            </a:r>
            <a:r>
              <a:rPr lang="ru-RU" sz="32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34659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709DA2-5017-4E68-8512-5B992BCB3BCD}"/>
              </a:ext>
            </a:extLst>
          </p:cNvPr>
          <p:cNvSpPr txBox="1"/>
          <p:nvPr/>
        </p:nvSpPr>
        <p:spPr>
          <a:xfrm>
            <a:off x="2363190" y="296883"/>
            <a:ext cx="2410691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  ~ r</a:t>
            </a:r>
            <a:r>
              <a:rPr lang="en-US" sz="3200" baseline="30000" dirty="0"/>
              <a:t>2</a:t>
            </a:r>
          </a:p>
          <a:p>
            <a:endParaRPr lang="en-US" sz="3200" baseline="30000" dirty="0"/>
          </a:p>
          <a:p>
            <a:r>
              <a:rPr lang="en-US" sz="3200" dirty="0"/>
              <a:t>v</a:t>
            </a:r>
            <a:r>
              <a:rPr lang="ru-RU" sz="3200" baseline="-25000" dirty="0"/>
              <a:t>1</a:t>
            </a:r>
            <a:r>
              <a:rPr lang="en-US" sz="3200" dirty="0"/>
              <a:t>  ~ 2</a:t>
            </a:r>
            <a:r>
              <a:rPr lang="en-US" sz="3200" baseline="30000" dirty="0"/>
              <a:t>2</a:t>
            </a:r>
            <a:r>
              <a:rPr lang="en-US" sz="3200" dirty="0"/>
              <a:t>=4</a:t>
            </a:r>
            <a:endParaRPr lang="en-US" sz="3200" baseline="30000" dirty="0"/>
          </a:p>
          <a:p>
            <a:endParaRPr lang="en-US" sz="3200" baseline="30000" dirty="0"/>
          </a:p>
          <a:p>
            <a:r>
              <a:rPr lang="en-US" sz="3200" dirty="0"/>
              <a:t>v</a:t>
            </a:r>
            <a:r>
              <a:rPr lang="ru-RU" sz="3200" baseline="-25000" dirty="0"/>
              <a:t>2</a:t>
            </a:r>
            <a:r>
              <a:rPr lang="en-US" sz="3200" dirty="0"/>
              <a:t>  ~ 4</a:t>
            </a:r>
            <a:r>
              <a:rPr lang="en-US" sz="3200" baseline="30000" dirty="0"/>
              <a:t>2</a:t>
            </a:r>
            <a:r>
              <a:rPr lang="en-US" sz="3200" dirty="0"/>
              <a:t>=16</a:t>
            </a:r>
          </a:p>
          <a:p>
            <a:endParaRPr lang="en-US" sz="3200" baseline="30000" dirty="0"/>
          </a:p>
          <a:p>
            <a:r>
              <a:rPr lang="en-US" sz="3200" dirty="0"/>
              <a:t>v</a:t>
            </a:r>
            <a:r>
              <a:rPr lang="ru-RU" sz="3200" baseline="-25000" dirty="0"/>
              <a:t>3</a:t>
            </a:r>
            <a:r>
              <a:rPr lang="en-US" sz="3200" dirty="0"/>
              <a:t>  ~ 5</a:t>
            </a:r>
            <a:r>
              <a:rPr lang="en-US" sz="3200" baseline="30000" dirty="0"/>
              <a:t>2</a:t>
            </a:r>
            <a:r>
              <a:rPr lang="en-US" sz="3200" dirty="0"/>
              <a:t>=25</a:t>
            </a:r>
          </a:p>
          <a:p>
            <a:endParaRPr lang="en-US" sz="3200" baseline="30000" dirty="0"/>
          </a:p>
          <a:p>
            <a:endParaRPr lang="ru-RU" sz="3200" baseline="30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CF3AC-353A-4596-A2E3-9C5C11FFC46A}"/>
              </a:ext>
            </a:extLst>
          </p:cNvPr>
          <p:cNvSpPr txBox="1"/>
          <p:nvPr/>
        </p:nvSpPr>
        <p:spPr>
          <a:xfrm>
            <a:off x="5177641" y="534390"/>
            <a:ext cx="5949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Х</a:t>
            </a:r>
            <a:r>
              <a:rPr lang="ru-RU" sz="2800" baseline="-25000" dirty="0"/>
              <a:t>3</a:t>
            </a:r>
            <a:r>
              <a:rPr lang="ru-RU" sz="2800" dirty="0"/>
              <a:t> : Х</a:t>
            </a:r>
            <a:r>
              <a:rPr lang="ru-RU" sz="2800" baseline="-25000" dirty="0"/>
              <a:t>2</a:t>
            </a:r>
            <a:r>
              <a:rPr lang="ru-RU" sz="2800" dirty="0"/>
              <a:t> : Х</a:t>
            </a:r>
            <a:r>
              <a:rPr lang="ru-RU" sz="2800" baseline="-25000" dirty="0"/>
              <a:t>1</a:t>
            </a:r>
            <a:r>
              <a:rPr lang="ru-RU" sz="2800" dirty="0"/>
              <a:t>=1 : 16/25 : 4/25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491FFD-DB39-413A-B1E0-CF990B698CCA}"/>
              </a:ext>
            </a:extLst>
          </p:cNvPr>
          <p:cNvSpPr txBox="1"/>
          <p:nvPr/>
        </p:nvSpPr>
        <p:spPr>
          <a:xfrm>
            <a:off x="5138057" y="3970665"/>
            <a:ext cx="5248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Верхний слой: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9C346F-73CF-438B-A593-62919DD8DCBC}"/>
              </a:ext>
            </a:extLst>
          </p:cNvPr>
          <p:cNvSpPr txBox="1"/>
          <p:nvPr/>
        </p:nvSpPr>
        <p:spPr>
          <a:xfrm>
            <a:off x="5070764" y="1219906"/>
            <a:ext cx="5248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Продолжают оседать</a:t>
            </a:r>
          </a:p>
          <a:p>
            <a:r>
              <a:rPr lang="ru-RU" sz="2400" dirty="0"/>
              <a:t>9/25 средних частиц и 21/25 мелких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C53741-24E3-4798-8A55-DD1F328A27B5}"/>
              </a:ext>
            </a:extLst>
          </p:cNvPr>
          <p:cNvSpPr txBox="1"/>
          <p:nvPr/>
        </p:nvSpPr>
        <p:spPr>
          <a:xfrm>
            <a:off x="5070764" y="2148672"/>
            <a:ext cx="5248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Средний слой: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CD3433-4B4D-4D7A-B551-70A6C4BC035D}"/>
              </a:ext>
            </a:extLst>
          </p:cNvPr>
          <p:cNvSpPr txBox="1"/>
          <p:nvPr/>
        </p:nvSpPr>
        <p:spPr>
          <a:xfrm>
            <a:off x="5223164" y="152400"/>
            <a:ext cx="5248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Нижний слой: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EE077E-3173-4493-90D0-42DA0B10039B}"/>
              </a:ext>
            </a:extLst>
          </p:cNvPr>
          <p:cNvSpPr txBox="1"/>
          <p:nvPr/>
        </p:nvSpPr>
        <p:spPr>
          <a:xfrm>
            <a:off x="5110348" y="4420721"/>
            <a:ext cx="197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Х</a:t>
            </a:r>
            <a:r>
              <a:rPr lang="ru-RU" sz="2800" baseline="-25000" dirty="0"/>
              <a:t>1</a:t>
            </a:r>
            <a:r>
              <a:rPr lang="ru-RU" sz="2800" dirty="0"/>
              <a:t>=1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A2B5FC-7D59-4D42-81A6-51716C200148}"/>
              </a:ext>
            </a:extLst>
          </p:cNvPr>
          <p:cNvSpPr txBox="1"/>
          <p:nvPr/>
        </p:nvSpPr>
        <p:spPr>
          <a:xfrm>
            <a:off x="5110348" y="2921515"/>
            <a:ext cx="5949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Х</a:t>
            </a:r>
            <a:r>
              <a:rPr lang="ru-RU" sz="2800" baseline="-25000" dirty="0"/>
              <a:t>2</a:t>
            </a:r>
            <a:r>
              <a:rPr lang="ru-RU" sz="2800" dirty="0"/>
              <a:t> : Х</a:t>
            </a:r>
            <a:r>
              <a:rPr lang="ru-RU" sz="2800" baseline="-25000" dirty="0"/>
              <a:t>1</a:t>
            </a:r>
            <a:r>
              <a:rPr lang="ru-RU" sz="2800" dirty="0"/>
              <a:t>=9/25 : </a:t>
            </a:r>
            <a:r>
              <a:rPr lang="en-US" sz="2800" dirty="0"/>
              <a:t>[(</a:t>
            </a:r>
            <a:r>
              <a:rPr lang="ru-RU" sz="2800" dirty="0"/>
              <a:t>21/25</a:t>
            </a:r>
            <a:r>
              <a:rPr lang="en-US" sz="2800" dirty="0"/>
              <a:t>)*</a:t>
            </a:r>
            <a:r>
              <a:rPr lang="ru-RU" sz="2800" dirty="0"/>
              <a:t> </a:t>
            </a:r>
            <a:r>
              <a:rPr lang="en-US" sz="2800" dirty="0"/>
              <a:t>(</a:t>
            </a:r>
            <a:r>
              <a:rPr lang="ru-RU" sz="2800" dirty="0"/>
              <a:t>4/</a:t>
            </a:r>
            <a:r>
              <a:rPr lang="en-US" sz="2800" dirty="0"/>
              <a:t>16)]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6811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BABB035-48C7-4937-A230-A016F3F4502B}"/>
                  </a:ext>
                </a:extLst>
              </p:cNvPr>
              <p:cNvSpPr/>
              <p:nvPr/>
            </p:nvSpPr>
            <p:spPr>
              <a:xfrm>
                <a:off x="1124197" y="536898"/>
                <a:ext cx="10145486" cy="3833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/>
                  <a:t>13. Частицы кремнезема, радиусом 2 мкм, покрыли слоем золота толщиной 40 </a:t>
                </a:r>
                <a:r>
                  <a:rPr lang="ru-RU" sz="2800" dirty="0" err="1"/>
                  <a:t>нм</a:t>
                </a:r>
                <a:r>
                  <a:rPr lang="ru-RU" sz="2800" dirty="0"/>
                  <a:t>. Во сколько раз изменится время оседания? Плотности кремнезема, золота и воды 2,5, 19,3 и 1 г/см3.</a:t>
                </a:r>
              </a:p>
              <a:p>
                <a:endParaRPr lang="ru-RU" sz="2800" dirty="0"/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𝜋𝜂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ru-RU" sz="24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ru-RU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4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𝑆𝑖𝑂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400" i="1">
                          <a:latin typeface="Cambria Math" panose="02040503050406030204" pitchFamily="18" charset="0"/>
                        </a:rPr>
                        <m:t>+(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4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4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𝐴𝑢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BABB035-48C7-4937-A230-A016F3F45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97" y="536898"/>
                <a:ext cx="10145486" cy="3833037"/>
              </a:xfrm>
              <a:prstGeom prst="rect">
                <a:avLst/>
              </a:prstGeom>
              <a:blipFill>
                <a:blip r:embed="rId2"/>
                <a:stretch>
                  <a:fillRect l="-1201" t="-14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6CC5240-CC1E-4DB3-A2C2-290C6F0C7E24}"/>
                  </a:ext>
                </a:extLst>
              </p:cNvPr>
              <p:cNvSpPr/>
              <p:nvPr/>
            </p:nvSpPr>
            <p:spPr>
              <a:xfrm>
                <a:off x="3433940" y="1864362"/>
                <a:ext cx="6196948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4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ru-RU" sz="2400" i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𝑆𝑖𝑂</m:t>
                          </m:r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u-RU" sz="2400" i="0">
                          <a:latin typeface="Cambria Math" panose="02040503050406030204" pitchFamily="18" charset="0"/>
                        </a:rPr>
                        <m:t>)=6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𝜋𝜂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𝑟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6CC5240-CC1E-4DB3-A2C2-290C6F0C7E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940" y="1864362"/>
                <a:ext cx="6196948" cy="784830"/>
              </a:xfrm>
              <a:prstGeom prst="rect">
                <a:avLst/>
              </a:prstGeom>
              <a:blipFill>
                <a:blip r:embed="rId3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B83A1E-5423-4DE2-80D5-DBA8FE14D024}"/>
              </a:ext>
            </a:extLst>
          </p:cNvPr>
          <p:cNvSpPr/>
          <p:nvPr/>
        </p:nvSpPr>
        <p:spPr>
          <a:xfrm>
            <a:off x="981693" y="5155510"/>
            <a:ext cx="10287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Вариант. Частицу кремнезема, радиусом 2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нм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, покрыли слоем золота, толщиной 0,5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нм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. Во сколько раз изменится характерная высота (высота, на которой концентрация частиц убывает в е раз) для седиментационно-диффузионного равновесия частиц в водной среде?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D1C5B81F-1E45-46A3-961F-4AE8C2A10B09}"/>
                  </a:ext>
                </a:extLst>
              </p:cNvPr>
              <p:cNvSpPr/>
              <p:nvPr/>
            </p:nvSpPr>
            <p:spPr>
              <a:xfrm>
                <a:off x="2089206" y="3976656"/>
                <a:ext cx="8409931" cy="11023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𝑆𝑖𝑂</m:t>
                                  </m:r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𝑆𝑖𝑂</m:t>
                                  </m:r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u-RU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u-RU" sz="28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r>
                                            <a:rPr lang="ru-RU" sz="2800" i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ru-RU" sz="2800" i="1"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ru-RU" sz="28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ru-RU" sz="28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𝐴𝑢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ru-RU" sz="2800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D1C5B81F-1E45-46A3-961F-4AE8C2A10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206" y="3976656"/>
                <a:ext cx="8409931" cy="11023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956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959AAB9-1569-4650-B0AD-D277C3645A9E}"/>
              </a:ext>
            </a:extLst>
          </p:cNvPr>
          <p:cNvSpPr/>
          <p:nvPr/>
        </p:nvSpPr>
        <p:spPr>
          <a:xfrm>
            <a:off x="368135" y="0"/>
            <a:ext cx="1121030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14. Произошла парная </a:t>
            </a:r>
            <a:r>
              <a:rPr lang="ru-RU" sz="3600" dirty="0" err="1"/>
              <a:t>коалесценция</a:t>
            </a:r>
            <a:r>
              <a:rPr lang="ru-RU" sz="3600" dirty="0"/>
              <a:t> капель эмульсии. 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поверхностная энергия?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скорость всплывания капель эмульсии?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коэффициент диффузии капель?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интенсивность </a:t>
            </a:r>
            <a:r>
              <a:rPr lang="ru-RU" sz="2800" dirty="0" err="1"/>
              <a:t>релеевского</a:t>
            </a:r>
            <a:r>
              <a:rPr lang="ru-RU" sz="2800" dirty="0"/>
              <a:t> светорассеяния при парной </a:t>
            </a:r>
            <a:r>
              <a:rPr lang="ru-RU" sz="2800" dirty="0" err="1"/>
              <a:t>коалесценции</a:t>
            </a:r>
            <a:r>
              <a:rPr lang="ru-RU" sz="2800" dirty="0"/>
              <a:t> капель?</a:t>
            </a:r>
            <a:endParaRPr lang="en-US" sz="2800" dirty="0"/>
          </a:p>
          <a:p>
            <a:endParaRPr lang="en-US" sz="2800" dirty="0"/>
          </a:p>
          <a:p>
            <a:r>
              <a:rPr lang="ru-RU" sz="2800" dirty="0"/>
              <a:t>Как изменится характерная высота при установлении седиментационно-диффузионного равновесия?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61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959AAB9-1569-4650-B0AD-D277C3645A9E}"/>
              </a:ext>
            </a:extLst>
          </p:cNvPr>
          <p:cNvSpPr/>
          <p:nvPr/>
        </p:nvSpPr>
        <p:spPr>
          <a:xfrm>
            <a:off x="368135" y="0"/>
            <a:ext cx="1121030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14. Произошла парная </a:t>
            </a:r>
            <a:r>
              <a:rPr lang="ru-RU" sz="3600" dirty="0" err="1"/>
              <a:t>коалесценция</a:t>
            </a:r>
            <a:r>
              <a:rPr lang="ru-RU" sz="3600" dirty="0"/>
              <a:t> капель эмульсии. 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поверхностная энергия?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скорость всплывания капель эмульсии?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коэффициент диффузии капель?</a:t>
            </a:r>
          </a:p>
          <a:p>
            <a:endParaRPr lang="ru-RU" sz="2800" dirty="0"/>
          </a:p>
          <a:p>
            <a:r>
              <a:rPr lang="ru-RU" sz="2800" dirty="0"/>
              <a:t>Во сколько раз изменится интенсивность </a:t>
            </a:r>
            <a:r>
              <a:rPr lang="ru-RU" sz="2800" dirty="0" err="1"/>
              <a:t>релеевского</a:t>
            </a:r>
            <a:r>
              <a:rPr lang="ru-RU" sz="2800" dirty="0"/>
              <a:t> светорассеяния при парной </a:t>
            </a:r>
            <a:r>
              <a:rPr lang="ru-RU" sz="2800" dirty="0" err="1"/>
              <a:t>коалесценции</a:t>
            </a:r>
            <a:r>
              <a:rPr lang="ru-RU" sz="2800" dirty="0"/>
              <a:t> капель?</a:t>
            </a:r>
            <a:endParaRPr lang="en-US" sz="2800" dirty="0"/>
          </a:p>
          <a:p>
            <a:endParaRPr lang="en-US" sz="2800" dirty="0"/>
          </a:p>
          <a:p>
            <a:r>
              <a:rPr lang="ru-RU" sz="2800" dirty="0"/>
              <a:t>Как изменится характерная высота при установлении седиментационно-диффузионного равновесия?</a:t>
            </a:r>
          </a:p>
          <a:p>
            <a:endParaRPr lang="ru-RU" sz="2800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10E1F45-70BD-42A0-841C-7E27FD0A04D3}"/>
                  </a:ext>
                </a:extLst>
              </p:cNvPr>
              <p:cNvSpPr/>
              <p:nvPr/>
            </p:nvSpPr>
            <p:spPr>
              <a:xfrm>
                <a:off x="2279859" y="5831468"/>
                <a:ext cx="2131994" cy="693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10E1F45-70BD-42A0-841C-7E27FD0A0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859" y="5831468"/>
                <a:ext cx="2131994" cy="693395"/>
              </a:xfrm>
              <a:prstGeom prst="rect">
                <a:avLst/>
              </a:prstGeom>
              <a:blipFill>
                <a:blip r:embed="rId2"/>
                <a:stretch>
                  <a:fillRect l="-4571" b="-88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AA5A2F3-98EF-41D7-8408-CAA8A100289B}"/>
                  </a:ext>
                </a:extLst>
              </p:cNvPr>
              <p:cNvSpPr/>
              <p:nvPr/>
            </p:nvSpPr>
            <p:spPr>
              <a:xfrm>
                <a:off x="6510382" y="5831468"/>
                <a:ext cx="148476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AA5A2F3-98EF-41D7-8408-CAA8A10028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382" y="5831468"/>
                <a:ext cx="1484765" cy="50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53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53F8E3-3948-40F6-8934-E48824E63678}"/>
              </a:ext>
            </a:extLst>
          </p:cNvPr>
          <p:cNvSpPr/>
          <p:nvPr/>
        </p:nvSpPr>
        <p:spPr>
          <a:xfrm>
            <a:off x="1355766" y="271637"/>
            <a:ext cx="94804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1. Определите число частиц, общую и удельную поверхности, образующиеся при диспергировании 2,7 г ртути на шарики диаметром 8х10</a:t>
            </a:r>
            <a:r>
              <a:rPr lang="ru-RU" sz="3200" baseline="30000" dirty="0"/>
              <a:t>-</a:t>
            </a:r>
            <a:r>
              <a:rPr lang="en-US" sz="3200" baseline="30000" dirty="0"/>
              <a:t>4</a:t>
            </a:r>
            <a:r>
              <a:rPr lang="ru-RU" sz="3200" dirty="0"/>
              <a:t> мм. Плотность ртути 13,65 г/см</a:t>
            </a:r>
            <a:r>
              <a:rPr lang="ru-RU" sz="3200" baseline="30000" dirty="0"/>
              <a:t>3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1B1FF0F-7BF5-4D29-BD76-A54AB6FA408B}"/>
              </a:ext>
            </a:extLst>
          </p:cNvPr>
          <p:cNvSpPr/>
          <p:nvPr/>
        </p:nvSpPr>
        <p:spPr>
          <a:xfrm>
            <a:off x="1195449" y="3987028"/>
            <a:ext cx="8990603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Варианты:</a:t>
            </a:r>
          </a:p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Из удельной поверхности определить диаметр частиц</a:t>
            </a:r>
          </a:p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Определить свободную поверхностную энергию системы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ru-RU" sz="2800" baseline="-25000" dirty="0" err="1">
                <a:solidFill>
                  <a:schemeClr val="accent6">
                    <a:lumMod val="75000"/>
                  </a:schemeClr>
                </a:solidFill>
              </a:rPr>
              <a:t>пов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*σ</a:t>
            </a:r>
          </a:p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Определить полную поверхностную энергию системы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ru-RU" sz="2800" baseline="-25000" dirty="0" err="1">
                <a:solidFill>
                  <a:schemeClr val="accent6">
                    <a:lumMod val="75000"/>
                  </a:schemeClr>
                </a:solidFill>
              </a:rPr>
              <a:t>пов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σ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+Т*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η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029DD29-6F3F-431E-AB5D-0728E87D6836}"/>
                  </a:ext>
                </a:extLst>
              </p:cNvPr>
              <p:cNvSpPr/>
              <p:nvPr/>
            </p:nvSpPr>
            <p:spPr>
              <a:xfrm>
                <a:off x="243936" y="2552316"/>
                <a:ext cx="3586431" cy="1136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д.ф.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част</m:t>
                              </m:r>
                            </m:sub>
                          </m:sSub>
                        </m:den>
                      </m:f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f>
                            <m:fPr>
                              <m:type m:val="skw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029DD29-6F3F-431E-AB5D-0728E87D68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36" y="2552316"/>
                <a:ext cx="3586431" cy="1136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F522A30-8D1A-4E43-B610-9B4A7FB7BF2E}"/>
                  </a:ext>
                </a:extLst>
              </p:cNvPr>
              <p:cNvSpPr/>
              <p:nvPr/>
            </p:nvSpPr>
            <p:spPr>
              <a:xfrm>
                <a:off x="4414898" y="2633011"/>
                <a:ext cx="3362202" cy="9746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пов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F522A30-8D1A-4E43-B610-9B4A7FB7BF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898" y="2633011"/>
                <a:ext cx="3362202" cy="9746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5F87D5D-000A-40F7-A403-99F74DE71D2B}"/>
                  </a:ext>
                </a:extLst>
              </p:cNvPr>
              <p:cNvSpPr/>
              <p:nvPr/>
            </p:nvSpPr>
            <p:spPr>
              <a:xfrm>
                <a:off x="8207616" y="2510319"/>
                <a:ext cx="3740448" cy="1177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уд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f>
                            <m:fPr>
                              <m:type m:val="skw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5F87D5D-000A-40F7-A403-99F74DE71D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616" y="2510319"/>
                <a:ext cx="3740448" cy="11774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14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2294268-DCE7-4383-8B27-ACF2BAAA7893}"/>
              </a:ext>
            </a:extLst>
          </p:cNvPr>
          <p:cNvSpPr/>
          <p:nvPr/>
        </p:nvSpPr>
        <p:spPr>
          <a:xfrm>
            <a:off x="605643" y="349015"/>
            <a:ext cx="11210306" cy="274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Сферические частица из гладкого кварцевого стекла и полиэтилена радиусом 1 мм находится в газовой фазе (в воздухе) на расстоянии 10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Константы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Гамакера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кварцевого стекла и полиэтилена соответственно равны 6,5</a:t>
            </a: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5,2</a:t>
            </a: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Дж. Найти энергию дисперсионного притяжения между частицами.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9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2294268-DCE7-4383-8B27-ACF2BAAA7893}"/>
              </a:ext>
            </a:extLst>
          </p:cNvPr>
          <p:cNvSpPr/>
          <p:nvPr/>
        </p:nvSpPr>
        <p:spPr>
          <a:xfrm>
            <a:off x="546265" y="349015"/>
            <a:ext cx="11269683" cy="274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Сферические частица из гладкого кварцевого стекла и полиэтилена радиусом 1 мм находится в газовой фазе (в воздухе) на расстоянии 10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Константы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Гамакера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кварцевого стекла и полиэтилена соответственно равны 6,5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5,2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Дж. Найти энергию дисперсионного притяжения между частицами.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99D976-D32E-4874-B7BC-A303199B8CE7}"/>
                  </a:ext>
                </a:extLst>
              </p:cNvPr>
              <p:cNvSpPr txBox="1"/>
              <p:nvPr/>
            </p:nvSpPr>
            <p:spPr>
              <a:xfrm>
                <a:off x="922323" y="4880758"/>
                <a:ext cx="10620493" cy="1725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solidFill>
                      <a:schemeClr val="accent6">
                        <a:lumMod val="75000"/>
                      </a:schemeClr>
                    </a:solidFill>
                  </a:rPr>
                  <a:t>Варианты: скрещенные цилиндры, частица и плоская поверхность, 2 плоскости. </a:t>
                </a:r>
              </a:p>
              <a:p>
                <a:r>
                  <a:rPr lang="ru-RU" sz="2400" b="1" i="1" dirty="0">
                    <a:solidFill>
                      <a:schemeClr val="accent6">
                        <a:lumMod val="75000"/>
                      </a:schemeClr>
                    </a:solidFill>
                  </a:rPr>
                  <a:t>А</a:t>
                </a:r>
                <a:r>
                  <a:rPr lang="en-US" sz="24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1</a:t>
                </a:r>
                <a:r>
                  <a:rPr lang="ru-RU" sz="2400" dirty="0">
                    <a:solidFill>
                      <a:schemeClr val="accent6">
                        <a:lumMod val="75000"/>
                      </a:schemeClr>
                    </a:solidFill>
                  </a:rPr>
                  <a:t> – 2 одинаковые фазы на воздухе (в вакууме)</a:t>
                </a:r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n-US" sz="24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2400" b="1" dirty="0"/>
                  <a:t>   </a:t>
                </a:r>
                <a:r>
                  <a:rPr lang="ru-RU" sz="2400" dirty="0">
                    <a:solidFill>
                      <a:schemeClr val="accent6">
                        <a:lumMod val="75000"/>
                      </a:schemeClr>
                    </a:solidFill>
                  </a:rPr>
                  <a:t>– 2 разные фазы на воздухе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ru-RU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rad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ru-RU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rad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/>
                  <a:t>  </a:t>
                </a:r>
                <a:r>
                  <a:rPr lang="ru-RU" sz="2400" dirty="0">
                    <a:solidFill>
                      <a:schemeClr val="accent6">
                        <a:lumMod val="75000"/>
                      </a:schemeClr>
                    </a:solidFill>
                  </a:rPr>
                  <a:t>- 2 одинаковые фазы в среде.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99D976-D32E-4874-B7BC-A303199B8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23" y="4880758"/>
                <a:ext cx="10620493" cy="1725472"/>
              </a:xfrm>
              <a:prstGeom prst="rect">
                <a:avLst/>
              </a:prstGeom>
              <a:blipFill>
                <a:blip r:embed="rId2"/>
                <a:stretch>
                  <a:fillRect l="-861" t="-2827" r="-1205" b="-6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EB569F0-3F71-4EB2-91EA-6091F8AFCF9E}"/>
                  </a:ext>
                </a:extLst>
              </p:cNvPr>
              <p:cNvSpPr/>
              <p:nvPr/>
            </p:nvSpPr>
            <p:spPr>
              <a:xfrm>
                <a:off x="3475167" y="3429000"/>
                <a:ext cx="4742901" cy="998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сф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EB569F0-3F71-4EB2-91EA-6091F8AFCF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167" y="3429000"/>
                <a:ext cx="4742901" cy="9989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97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8ED13B-4081-4BDD-80A4-31743D7B41BA}"/>
              </a:ext>
            </a:extLst>
          </p:cNvPr>
          <p:cNvSpPr/>
          <p:nvPr/>
        </p:nvSpPr>
        <p:spPr>
          <a:xfrm>
            <a:off x="1151907" y="437891"/>
            <a:ext cx="107827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3. Какую силу надо приложить, чтобы оторвать друг от друга  2 стеклянные пластины, между которыми находится прослойка воды радиусом 2см и толщиной 0,07 мм.</a:t>
            </a:r>
            <a:r>
              <a:rPr lang="en-US" sz="3200" dirty="0"/>
              <a:t> </a:t>
            </a:r>
            <a:r>
              <a:rPr lang="ru-RU" sz="3200" dirty="0"/>
              <a:t>Реализуются условия полного смачивания.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2E63F99-D08B-4E5B-82F7-2AE2B1C53F47}"/>
              </a:ext>
            </a:extLst>
          </p:cNvPr>
          <p:cNvCxnSpPr/>
          <p:nvPr/>
        </p:nvCxnSpPr>
        <p:spPr>
          <a:xfrm>
            <a:off x="5510151" y="2499994"/>
            <a:ext cx="0" cy="219075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15CEC2B3-2671-45A9-B0F8-FE1481271B1C}"/>
              </a:ext>
            </a:extLst>
          </p:cNvPr>
          <p:cNvGrpSpPr/>
          <p:nvPr/>
        </p:nvGrpSpPr>
        <p:grpSpPr>
          <a:xfrm>
            <a:off x="2697678" y="3087675"/>
            <a:ext cx="6743201" cy="1962222"/>
            <a:chOff x="2697678" y="3087675"/>
            <a:chExt cx="6743201" cy="1962222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FC89855A-BE88-45D1-A633-1E7F475D3DB7}"/>
                </a:ext>
              </a:extLst>
            </p:cNvPr>
            <p:cNvSpPr/>
            <p:nvPr/>
          </p:nvSpPr>
          <p:spPr>
            <a:xfrm>
              <a:off x="2697678" y="3087675"/>
              <a:ext cx="5830785" cy="273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BFBEFA3E-D3FA-41E2-97B7-16FC106F1A19}"/>
                </a:ext>
              </a:extLst>
            </p:cNvPr>
            <p:cNvSpPr/>
            <p:nvPr/>
          </p:nvSpPr>
          <p:spPr>
            <a:xfrm>
              <a:off x="2697678" y="3887372"/>
              <a:ext cx="5830785" cy="273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3DD1E077-816E-4BA8-B3BA-AF6386CED2EC}"/>
                </a:ext>
              </a:extLst>
            </p:cNvPr>
            <p:cNvSpPr/>
            <p:nvPr/>
          </p:nvSpPr>
          <p:spPr>
            <a:xfrm>
              <a:off x="3101438" y="3372124"/>
              <a:ext cx="296882" cy="497484"/>
            </a:xfrm>
            <a:custGeom>
              <a:avLst/>
              <a:gdLst>
                <a:gd name="connsiteX0" fmla="*/ 0 w 542937"/>
                <a:gd name="connsiteY0" fmla="*/ 0 h 1306286"/>
                <a:gd name="connsiteX1" fmla="*/ 368135 w 542937"/>
                <a:gd name="connsiteY1" fmla="*/ 225631 h 1306286"/>
                <a:gd name="connsiteX2" fmla="*/ 510639 w 542937"/>
                <a:gd name="connsiteY2" fmla="*/ 605642 h 1306286"/>
                <a:gd name="connsiteX3" fmla="*/ 522514 w 542937"/>
                <a:gd name="connsiteY3" fmla="*/ 973777 h 1306286"/>
                <a:gd name="connsiteX4" fmla="*/ 273132 w 542937"/>
                <a:gd name="connsiteY4" fmla="*/ 1246909 h 1306286"/>
                <a:gd name="connsiteX5" fmla="*/ 95002 w 542937"/>
                <a:gd name="connsiteY5" fmla="*/ 1306286 h 13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2937" h="1306286">
                  <a:moveTo>
                    <a:pt x="0" y="0"/>
                  </a:moveTo>
                  <a:cubicBezTo>
                    <a:pt x="141514" y="62345"/>
                    <a:pt x="283029" y="124691"/>
                    <a:pt x="368135" y="225631"/>
                  </a:cubicBezTo>
                  <a:cubicBezTo>
                    <a:pt x="453241" y="326571"/>
                    <a:pt x="484909" y="480951"/>
                    <a:pt x="510639" y="605642"/>
                  </a:cubicBezTo>
                  <a:cubicBezTo>
                    <a:pt x="536369" y="730333"/>
                    <a:pt x="562099" y="866899"/>
                    <a:pt x="522514" y="973777"/>
                  </a:cubicBezTo>
                  <a:cubicBezTo>
                    <a:pt x="482930" y="1080655"/>
                    <a:pt x="344384" y="1191491"/>
                    <a:pt x="273132" y="1246909"/>
                  </a:cubicBezTo>
                  <a:cubicBezTo>
                    <a:pt x="201880" y="1302327"/>
                    <a:pt x="148441" y="1304306"/>
                    <a:pt x="95002" y="1306286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763DF2DC-9563-4920-8835-C73B8D33D015}"/>
                </a:ext>
              </a:extLst>
            </p:cNvPr>
            <p:cNvSpPr/>
            <p:nvPr/>
          </p:nvSpPr>
          <p:spPr>
            <a:xfrm rot="11265589">
              <a:off x="7493331" y="3372123"/>
              <a:ext cx="296882" cy="497484"/>
            </a:xfrm>
            <a:custGeom>
              <a:avLst/>
              <a:gdLst>
                <a:gd name="connsiteX0" fmla="*/ 0 w 542937"/>
                <a:gd name="connsiteY0" fmla="*/ 0 h 1306286"/>
                <a:gd name="connsiteX1" fmla="*/ 368135 w 542937"/>
                <a:gd name="connsiteY1" fmla="*/ 225631 h 1306286"/>
                <a:gd name="connsiteX2" fmla="*/ 510639 w 542937"/>
                <a:gd name="connsiteY2" fmla="*/ 605642 h 1306286"/>
                <a:gd name="connsiteX3" fmla="*/ 522514 w 542937"/>
                <a:gd name="connsiteY3" fmla="*/ 973777 h 1306286"/>
                <a:gd name="connsiteX4" fmla="*/ 273132 w 542937"/>
                <a:gd name="connsiteY4" fmla="*/ 1246909 h 1306286"/>
                <a:gd name="connsiteX5" fmla="*/ 95002 w 542937"/>
                <a:gd name="connsiteY5" fmla="*/ 1306286 h 13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2937" h="1306286">
                  <a:moveTo>
                    <a:pt x="0" y="0"/>
                  </a:moveTo>
                  <a:cubicBezTo>
                    <a:pt x="141514" y="62345"/>
                    <a:pt x="283029" y="124691"/>
                    <a:pt x="368135" y="225631"/>
                  </a:cubicBezTo>
                  <a:cubicBezTo>
                    <a:pt x="453241" y="326571"/>
                    <a:pt x="484909" y="480951"/>
                    <a:pt x="510639" y="605642"/>
                  </a:cubicBezTo>
                  <a:cubicBezTo>
                    <a:pt x="536369" y="730333"/>
                    <a:pt x="562099" y="866899"/>
                    <a:pt x="522514" y="973777"/>
                  </a:cubicBezTo>
                  <a:cubicBezTo>
                    <a:pt x="482930" y="1080655"/>
                    <a:pt x="344384" y="1191491"/>
                    <a:pt x="273132" y="1246909"/>
                  </a:cubicBezTo>
                  <a:cubicBezTo>
                    <a:pt x="201880" y="1302327"/>
                    <a:pt x="148441" y="1304306"/>
                    <a:pt x="95002" y="1306286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B477042F-8FD2-4547-8CEA-5DB0BCF08F65}"/>
                </a:ext>
              </a:extLst>
            </p:cNvPr>
            <p:cNvCxnSpPr>
              <a:cxnSpLocks/>
            </p:cNvCxnSpPr>
            <p:nvPr/>
          </p:nvCxnSpPr>
          <p:spPr>
            <a:xfrm>
              <a:off x="5510151" y="4524498"/>
              <a:ext cx="2119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975908-A87A-4860-9B34-DA726D627B8C}"/>
                </a:ext>
              </a:extLst>
            </p:cNvPr>
            <p:cNvSpPr txBox="1"/>
            <p:nvPr/>
          </p:nvSpPr>
          <p:spPr>
            <a:xfrm>
              <a:off x="6662056" y="4465122"/>
              <a:ext cx="11637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r</a:t>
              </a:r>
              <a:endParaRPr lang="ru-RU" sz="32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A93241C-D7C3-459B-AED3-D437EAAC043E}"/>
                </a:ext>
              </a:extLst>
            </p:cNvPr>
            <p:cNvSpPr txBox="1"/>
            <p:nvPr/>
          </p:nvSpPr>
          <p:spPr>
            <a:xfrm>
              <a:off x="8657112" y="3410707"/>
              <a:ext cx="7837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h</a:t>
              </a:r>
              <a:endParaRPr lang="ru-RU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081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8ED13B-4081-4BDD-80A4-31743D7B41BA}"/>
              </a:ext>
            </a:extLst>
          </p:cNvPr>
          <p:cNvSpPr/>
          <p:nvPr/>
        </p:nvSpPr>
        <p:spPr>
          <a:xfrm>
            <a:off x="1151907" y="437891"/>
            <a:ext cx="107827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3. Какую силу надо приложить, чтобы оторвать друг от друга  2 стеклянные пластины, между которыми находится прослойка воды радиусом 2см и толщиной 0,07 мм.</a:t>
            </a:r>
            <a:r>
              <a:rPr lang="en-US" sz="3200" dirty="0"/>
              <a:t> </a:t>
            </a:r>
            <a:r>
              <a:rPr lang="ru-RU" sz="3200" dirty="0"/>
              <a:t>Реализуются условия полного смачивания.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2E63F99-D08B-4E5B-82F7-2AE2B1C53F47}"/>
              </a:ext>
            </a:extLst>
          </p:cNvPr>
          <p:cNvCxnSpPr/>
          <p:nvPr/>
        </p:nvCxnSpPr>
        <p:spPr>
          <a:xfrm>
            <a:off x="5510151" y="2499994"/>
            <a:ext cx="0" cy="219075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15CEC2B3-2671-45A9-B0F8-FE1481271B1C}"/>
              </a:ext>
            </a:extLst>
          </p:cNvPr>
          <p:cNvGrpSpPr/>
          <p:nvPr/>
        </p:nvGrpSpPr>
        <p:grpSpPr>
          <a:xfrm>
            <a:off x="2697678" y="3087675"/>
            <a:ext cx="6743201" cy="1962222"/>
            <a:chOff x="2697678" y="3087675"/>
            <a:chExt cx="6743201" cy="1962222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FC89855A-BE88-45D1-A633-1E7F475D3DB7}"/>
                </a:ext>
              </a:extLst>
            </p:cNvPr>
            <p:cNvSpPr/>
            <p:nvPr/>
          </p:nvSpPr>
          <p:spPr>
            <a:xfrm>
              <a:off x="2697678" y="3087675"/>
              <a:ext cx="5830785" cy="273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BFBEFA3E-D3FA-41E2-97B7-16FC106F1A19}"/>
                </a:ext>
              </a:extLst>
            </p:cNvPr>
            <p:cNvSpPr/>
            <p:nvPr/>
          </p:nvSpPr>
          <p:spPr>
            <a:xfrm>
              <a:off x="2697678" y="3887372"/>
              <a:ext cx="5830785" cy="273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3DD1E077-816E-4BA8-B3BA-AF6386CED2EC}"/>
                </a:ext>
              </a:extLst>
            </p:cNvPr>
            <p:cNvSpPr/>
            <p:nvPr/>
          </p:nvSpPr>
          <p:spPr>
            <a:xfrm>
              <a:off x="3101438" y="3372124"/>
              <a:ext cx="296882" cy="497484"/>
            </a:xfrm>
            <a:custGeom>
              <a:avLst/>
              <a:gdLst>
                <a:gd name="connsiteX0" fmla="*/ 0 w 542937"/>
                <a:gd name="connsiteY0" fmla="*/ 0 h 1306286"/>
                <a:gd name="connsiteX1" fmla="*/ 368135 w 542937"/>
                <a:gd name="connsiteY1" fmla="*/ 225631 h 1306286"/>
                <a:gd name="connsiteX2" fmla="*/ 510639 w 542937"/>
                <a:gd name="connsiteY2" fmla="*/ 605642 h 1306286"/>
                <a:gd name="connsiteX3" fmla="*/ 522514 w 542937"/>
                <a:gd name="connsiteY3" fmla="*/ 973777 h 1306286"/>
                <a:gd name="connsiteX4" fmla="*/ 273132 w 542937"/>
                <a:gd name="connsiteY4" fmla="*/ 1246909 h 1306286"/>
                <a:gd name="connsiteX5" fmla="*/ 95002 w 542937"/>
                <a:gd name="connsiteY5" fmla="*/ 1306286 h 13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2937" h="1306286">
                  <a:moveTo>
                    <a:pt x="0" y="0"/>
                  </a:moveTo>
                  <a:cubicBezTo>
                    <a:pt x="141514" y="62345"/>
                    <a:pt x="283029" y="124691"/>
                    <a:pt x="368135" y="225631"/>
                  </a:cubicBezTo>
                  <a:cubicBezTo>
                    <a:pt x="453241" y="326571"/>
                    <a:pt x="484909" y="480951"/>
                    <a:pt x="510639" y="605642"/>
                  </a:cubicBezTo>
                  <a:cubicBezTo>
                    <a:pt x="536369" y="730333"/>
                    <a:pt x="562099" y="866899"/>
                    <a:pt x="522514" y="973777"/>
                  </a:cubicBezTo>
                  <a:cubicBezTo>
                    <a:pt x="482930" y="1080655"/>
                    <a:pt x="344384" y="1191491"/>
                    <a:pt x="273132" y="1246909"/>
                  </a:cubicBezTo>
                  <a:cubicBezTo>
                    <a:pt x="201880" y="1302327"/>
                    <a:pt x="148441" y="1304306"/>
                    <a:pt x="95002" y="1306286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763DF2DC-9563-4920-8835-C73B8D33D015}"/>
                </a:ext>
              </a:extLst>
            </p:cNvPr>
            <p:cNvSpPr/>
            <p:nvPr/>
          </p:nvSpPr>
          <p:spPr>
            <a:xfrm rot="11265589">
              <a:off x="7493331" y="3372123"/>
              <a:ext cx="296882" cy="497484"/>
            </a:xfrm>
            <a:custGeom>
              <a:avLst/>
              <a:gdLst>
                <a:gd name="connsiteX0" fmla="*/ 0 w 542937"/>
                <a:gd name="connsiteY0" fmla="*/ 0 h 1306286"/>
                <a:gd name="connsiteX1" fmla="*/ 368135 w 542937"/>
                <a:gd name="connsiteY1" fmla="*/ 225631 h 1306286"/>
                <a:gd name="connsiteX2" fmla="*/ 510639 w 542937"/>
                <a:gd name="connsiteY2" fmla="*/ 605642 h 1306286"/>
                <a:gd name="connsiteX3" fmla="*/ 522514 w 542937"/>
                <a:gd name="connsiteY3" fmla="*/ 973777 h 1306286"/>
                <a:gd name="connsiteX4" fmla="*/ 273132 w 542937"/>
                <a:gd name="connsiteY4" fmla="*/ 1246909 h 1306286"/>
                <a:gd name="connsiteX5" fmla="*/ 95002 w 542937"/>
                <a:gd name="connsiteY5" fmla="*/ 1306286 h 13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2937" h="1306286">
                  <a:moveTo>
                    <a:pt x="0" y="0"/>
                  </a:moveTo>
                  <a:cubicBezTo>
                    <a:pt x="141514" y="62345"/>
                    <a:pt x="283029" y="124691"/>
                    <a:pt x="368135" y="225631"/>
                  </a:cubicBezTo>
                  <a:cubicBezTo>
                    <a:pt x="453241" y="326571"/>
                    <a:pt x="484909" y="480951"/>
                    <a:pt x="510639" y="605642"/>
                  </a:cubicBezTo>
                  <a:cubicBezTo>
                    <a:pt x="536369" y="730333"/>
                    <a:pt x="562099" y="866899"/>
                    <a:pt x="522514" y="973777"/>
                  </a:cubicBezTo>
                  <a:cubicBezTo>
                    <a:pt x="482930" y="1080655"/>
                    <a:pt x="344384" y="1191491"/>
                    <a:pt x="273132" y="1246909"/>
                  </a:cubicBezTo>
                  <a:cubicBezTo>
                    <a:pt x="201880" y="1302327"/>
                    <a:pt x="148441" y="1304306"/>
                    <a:pt x="95002" y="1306286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B477042F-8FD2-4547-8CEA-5DB0BCF08F65}"/>
                </a:ext>
              </a:extLst>
            </p:cNvPr>
            <p:cNvCxnSpPr>
              <a:cxnSpLocks/>
            </p:cNvCxnSpPr>
            <p:nvPr/>
          </p:nvCxnSpPr>
          <p:spPr>
            <a:xfrm>
              <a:off x="5510151" y="4524498"/>
              <a:ext cx="2119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975908-A87A-4860-9B34-DA726D627B8C}"/>
                </a:ext>
              </a:extLst>
            </p:cNvPr>
            <p:cNvSpPr txBox="1"/>
            <p:nvPr/>
          </p:nvSpPr>
          <p:spPr>
            <a:xfrm>
              <a:off x="6662056" y="4465122"/>
              <a:ext cx="11637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r</a:t>
              </a:r>
              <a:endParaRPr lang="ru-RU" sz="32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A93241C-D7C3-459B-AED3-D437EAAC043E}"/>
                </a:ext>
              </a:extLst>
            </p:cNvPr>
            <p:cNvSpPr txBox="1"/>
            <p:nvPr/>
          </p:nvSpPr>
          <p:spPr>
            <a:xfrm>
              <a:off x="8657112" y="3410707"/>
              <a:ext cx="7837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h</a:t>
              </a:r>
              <a:endParaRPr lang="ru-RU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D53E0C6A-9B80-4B7A-8FCD-F127AADA650B}"/>
                  </a:ext>
                </a:extLst>
              </p:cNvPr>
              <p:cNvSpPr/>
              <p:nvPr/>
            </p:nvSpPr>
            <p:spPr>
              <a:xfrm>
                <a:off x="4075591" y="5461482"/>
                <a:ext cx="4954883" cy="11960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ru-RU" sz="32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𝑐𝑎𝑝</m:t>
                          </m:r>
                        </m:sub>
                      </m:sSub>
                      <m:r>
                        <a:rPr lang="ru-RU" sz="32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32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ru-RU" sz="3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D53E0C6A-9B80-4B7A-8FCD-F127AADA65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91" y="5461482"/>
                <a:ext cx="4954883" cy="11960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23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8ED13B-4081-4BDD-80A4-31743D7B41BA}"/>
              </a:ext>
            </a:extLst>
          </p:cNvPr>
          <p:cNvSpPr/>
          <p:nvPr/>
        </p:nvSpPr>
        <p:spPr>
          <a:xfrm>
            <a:off x="855023" y="604145"/>
            <a:ext cx="110796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4. Какую силу надо приложить, чтобы оторвать друг от друга  2 пластины, между которыми находится прослойка воды радиусом 2см и толщиной 0,07 мм. Угол смачивания 90 град.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5C9727D-B2B2-48A8-8992-01ADC6B5A7BE}"/>
              </a:ext>
            </a:extLst>
          </p:cNvPr>
          <p:cNvGrpSpPr/>
          <p:nvPr/>
        </p:nvGrpSpPr>
        <p:grpSpPr>
          <a:xfrm>
            <a:off x="2724399" y="2447889"/>
            <a:ext cx="6743201" cy="1962222"/>
            <a:chOff x="2697678" y="3087675"/>
            <a:chExt cx="6743201" cy="196222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C1E1F557-1F38-48D1-BFB4-2930D483159B}"/>
                </a:ext>
              </a:extLst>
            </p:cNvPr>
            <p:cNvSpPr/>
            <p:nvPr/>
          </p:nvSpPr>
          <p:spPr>
            <a:xfrm>
              <a:off x="2697678" y="3087675"/>
              <a:ext cx="5830785" cy="273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C9C332AE-A148-461F-B004-F92066253BAB}"/>
                </a:ext>
              </a:extLst>
            </p:cNvPr>
            <p:cNvSpPr/>
            <p:nvPr/>
          </p:nvSpPr>
          <p:spPr>
            <a:xfrm>
              <a:off x="2697678" y="3887372"/>
              <a:ext cx="5830785" cy="273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6311FB18-044E-4EAA-8699-38FE4D335721}"/>
                </a:ext>
              </a:extLst>
            </p:cNvPr>
            <p:cNvCxnSpPr>
              <a:cxnSpLocks/>
            </p:cNvCxnSpPr>
            <p:nvPr/>
          </p:nvCxnSpPr>
          <p:spPr>
            <a:xfrm>
              <a:off x="5510151" y="4524498"/>
              <a:ext cx="2119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88330A-CDFE-4166-A06F-C2B331E32D24}"/>
                </a:ext>
              </a:extLst>
            </p:cNvPr>
            <p:cNvSpPr txBox="1"/>
            <p:nvPr/>
          </p:nvSpPr>
          <p:spPr>
            <a:xfrm>
              <a:off x="6662056" y="4465122"/>
              <a:ext cx="11637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r</a:t>
              </a:r>
              <a:endParaRPr lang="ru-RU" sz="32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6CAECAA-8BC4-4550-ADAE-799F5FBCB288}"/>
                </a:ext>
              </a:extLst>
            </p:cNvPr>
            <p:cNvSpPr txBox="1"/>
            <p:nvPr/>
          </p:nvSpPr>
          <p:spPr>
            <a:xfrm>
              <a:off x="8657112" y="3410707"/>
              <a:ext cx="7837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h</a:t>
              </a:r>
              <a:endParaRPr lang="ru-RU" sz="3200" dirty="0"/>
            </a:p>
          </p:txBody>
        </p:sp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772D1C0-7E5D-4ACB-AD70-C0EAAA2DED79}"/>
              </a:ext>
            </a:extLst>
          </p:cNvPr>
          <p:cNvCxnSpPr>
            <a:cxnSpLocks/>
          </p:cNvCxnSpPr>
          <p:nvPr/>
        </p:nvCxnSpPr>
        <p:spPr>
          <a:xfrm>
            <a:off x="7656619" y="2721022"/>
            <a:ext cx="0" cy="5265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4A0ECF8-1304-4EA1-A9D0-BB6BC7C04C71}"/>
              </a:ext>
            </a:extLst>
          </p:cNvPr>
          <p:cNvCxnSpPr>
            <a:cxnSpLocks/>
          </p:cNvCxnSpPr>
          <p:nvPr/>
        </p:nvCxnSpPr>
        <p:spPr>
          <a:xfrm>
            <a:off x="3427024" y="2721022"/>
            <a:ext cx="0" cy="5265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746B69C-F9F3-4A54-865A-581DBCD2AE5D}"/>
              </a:ext>
            </a:extLst>
          </p:cNvPr>
          <p:cNvCxnSpPr>
            <a:cxnSpLocks/>
          </p:cNvCxnSpPr>
          <p:nvPr/>
        </p:nvCxnSpPr>
        <p:spPr>
          <a:xfrm>
            <a:off x="5516093" y="2222253"/>
            <a:ext cx="0" cy="183910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C002A454-6752-4AA4-8A24-FD650C6E16B1}"/>
                  </a:ext>
                </a:extLst>
              </p:cNvPr>
              <p:cNvSpPr/>
              <p:nvPr/>
            </p:nvSpPr>
            <p:spPr>
              <a:xfrm>
                <a:off x="1628369" y="4905061"/>
                <a:ext cx="8312147" cy="929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ru-RU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𝑐𝑎𝑝</m:t>
                          </m:r>
                        </m:sub>
                      </m:sSub>
                      <m:r>
                        <a:rPr lang="ru-RU" sz="3200" i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ru-RU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ru-RU" sz="3200" i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ru-RU" sz="32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C002A454-6752-4AA4-8A24-FD650C6E16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369" y="4905061"/>
                <a:ext cx="8312147" cy="9291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41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30F7098-A20F-4381-BEAD-7DC2B2E84A4B}"/>
              </a:ext>
            </a:extLst>
          </p:cNvPr>
          <p:cNvSpPr/>
          <p:nvPr/>
        </p:nvSpPr>
        <p:spPr>
          <a:xfrm>
            <a:off x="310273" y="2327392"/>
            <a:ext cx="66724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5. Зависимость поверхностного натяжения (в мН/м) от С (моль/л) для амилового спирта  описывается соотношением </a:t>
            </a:r>
            <a:r>
              <a:rPr lang="el-GR" sz="2800" dirty="0"/>
              <a:t>σ</a:t>
            </a:r>
            <a:r>
              <a:rPr lang="ru-RU" sz="2800" dirty="0"/>
              <a:t>=72,5-255С. </a:t>
            </a:r>
          </a:p>
          <a:p>
            <a:r>
              <a:rPr lang="ru-RU" sz="2800" dirty="0"/>
              <a:t>Чему равна поверхностная активность?</a:t>
            </a:r>
          </a:p>
          <a:p>
            <a:r>
              <a:rPr lang="ru-RU" sz="2800" dirty="0"/>
              <a:t>Чему равно изменение стандартной свободной энергии при адсорбции?</a:t>
            </a:r>
          </a:p>
          <a:p>
            <a:r>
              <a:rPr lang="ru-RU" sz="2800" dirty="0"/>
              <a:t>Какова будет концентрационная зависимость поверхностного натяжения для </a:t>
            </a:r>
            <a:r>
              <a:rPr lang="ru-RU" sz="2800" dirty="0" err="1"/>
              <a:t>гептилового</a:t>
            </a:r>
            <a:r>
              <a:rPr lang="ru-RU" sz="2800" dirty="0"/>
              <a:t> спирта.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F853DB-2A35-4506-85A0-21C308725C8D}"/>
              </a:ext>
            </a:extLst>
          </p:cNvPr>
          <p:cNvSpPr txBox="1"/>
          <p:nvPr/>
        </p:nvSpPr>
        <p:spPr>
          <a:xfrm>
            <a:off x="463138" y="142503"/>
            <a:ext cx="10272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Адсорбция. Знать уравнения Гиббса, </a:t>
            </a:r>
            <a:r>
              <a:rPr lang="ru-RU" sz="2400" b="1" dirty="0" err="1"/>
              <a:t>Шишковского</a:t>
            </a:r>
            <a:r>
              <a:rPr lang="ru-RU" sz="2400" b="1" dirty="0"/>
              <a:t> и </a:t>
            </a:r>
            <a:r>
              <a:rPr lang="ru-RU" sz="2400" b="1" dirty="0" err="1"/>
              <a:t>Лэнгмюра</a:t>
            </a:r>
            <a:r>
              <a:rPr lang="ru-RU" sz="2400" b="1" dirty="0"/>
              <a:t> в области высоких и низких концентраций, в координатах спрямления.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DED941B-DC00-496B-9B24-7AAB5E34E044}"/>
                  </a:ext>
                </a:extLst>
              </p:cNvPr>
              <p:cNvSpPr/>
              <p:nvPr/>
            </p:nvSpPr>
            <p:spPr>
              <a:xfrm>
                <a:off x="3539641" y="973500"/>
                <a:ext cx="36352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𝑏𝑙𝑛</m:t>
                          </m:r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DED941B-DC00-496B-9B24-7AAB5E34E0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641" y="973500"/>
                <a:ext cx="363529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B58ED1E-C373-4185-B1A4-8BEEA428D582}"/>
                  </a:ext>
                </a:extLst>
              </p:cNvPr>
              <p:cNvSpPr/>
              <p:nvPr/>
            </p:nvSpPr>
            <p:spPr>
              <a:xfrm>
                <a:off x="985230" y="1641340"/>
                <a:ext cx="23844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𝑏𝐴𝐶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B58ED1E-C373-4185-B1A4-8BEEA428D5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30" y="1641340"/>
                <a:ext cx="238443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99FFD272-171B-45CC-A7B1-946C1B28839C}"/>
                  </a:ext>
                </a:extLst>
              </p:cNvPr>
              <p:cNvSpPr/>
              <p:nvPr/>
            </p:nvSpPr>
            <p:spPr>
              <a:xfrm>
                <a:off x="7466237" y="1496720"/>
                <a:ext cx="36503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𝑏𝑙𝑛𝐴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𝑏𝑙𝑛𝐶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99FFD272-171B-45CC-A7B1-946C1B2883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237" y="1496720"/>
                <a:ext cx="365035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FB05475-2DA2-494F-B455-2733CCE7B406}"/>
              </a:ext>
            </a:extLst>
          </p:cNvPr>
          <p:cNvSpPr txBox="1"/>
          <p:nvPr/>
        </p:nvSpPr>
        <p:spPr>
          <a:xfrm>
            <a:off x="7600208" y="2327392"/>
            <a:ext cx="42815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6. </a:t>
            </a:r>
            <a:r>
              <a:rPr lang="ru-RU" sz="2800" dirty="0"/>
              <a:t>Зависимость поверх-</a:t>
            </a:r>
            <a:r>
              <a:rPr lang="ru-RU" sz="2800" dirty="0" err="1"/>
              <a:t>ностного</a:t>
            </a:r>
            <a:r>
              <a:rPr lang="ru-RU" sz="2800" dirty="0"/>
              <a:t> натяжения (мН/м) от концентрации имеет вид: </a:t>
            </a:r>
            <a:r>
              <a:rPr lang="el-GR" sz="2800" dirty="0"/>
              <a:t>σ</a:t>
            </a:r>
            <a:r>
              <a:rPr lang="ru-RU" sz="2800" dirty="0"/>
              <a:t>= </a:t>
            </a:r>
            <a:r>
              <a:rPr lang="en-US" sz="2800" dirty="0"/>
              <a:t>- 19</a:t>
            </a:r>
            <a:r>
              <a:rPr lang="ru-RU" sz="2800" dirty="0"/>
              <a:t> -</a:t>
            </a:r>
            <a:r>
              <a:rPr lang="en-US" sz="2800" dirty="0"/>
              <a:t>11*</a:t>
            </a:r>
            <a:r>
              <a:rPr lang="en-US" sz="2800" dirty="0" err="1"/>
              <a:t>lnC</a:t>
            </a:r>
            <a:r>
              <a:rPr lang="en-US" sz="2800" dirty="0"/>
              <a:t>. </a:t>
            </a:r>
          </a:p>
          <a:p>
            <a:r>
              <a:rPr lang="ru-RU" sz="2800" dirty="0"/>
              <a:t>Рассчитать максимальную адсорбцию. </a:t>
            </a:r>
          </a:p>
          <a:p>
            <a:r>
              <a:rPr lang="ru-RU" sz="2800" dirty="0"/>
              <a:t>Определить площадь на молекулу в насыщенном слое.                  </a:t>
            </a:r>
            <a:r>
              <a:rPr lang="en-US" sz="2000" dirty="0"/>
              <a:t>s</a:t>
            </a:r>
            <a:r>
              <a:rPr lang="en-US" sz="2000" baseline="-25000" dirty="0"/>
              <a:t>1</a:t>
            </a:r>
            <a:r>
              <a:rPr lang="en-US" sz="2000" dirty="0"/>
              <a:t>=1/(N</a:t>
            </a:r>
            <a:r>
              <a:rPr lang="en-US" sz="2000" baseline="-25000" dirty="0"/>
              <a:t>A</a:t>
            </a:r>
            <a:r>
              <a:rPr lang="ru-RU" sz="2000" dirty="0"/>
              <a:t>Г</a:t>
            </a:r>
            <a:r>
              <a:rPr lang="en-US" sz="2000" baseline="-25000" dirty="0"/>
              <a:t>max</a:t>
            </a:r>
            <a:r>
              <a:rPr lang="en-US" sz="2000" dirty="0"/>
              <a:t>)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E614CDC3-1C63-4FB3-9801-CBDE78CD246C}"/>
                  </a:ext>
                </a:extLst>
              </p:cNvPr>
              <p:cNvSpPr/>
              <p:nvPr/>
            </p:nvSpPr>
            <p:spPr>
              <a:xfrm>
                <a:off x="9867157" y="4527994"/>
                <a:ext cx="15963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E614CDC3-1C63-4FB3-9801-CBDE78CD2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157" y="4527994"/>
                <a:ext cx="159639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9F7EA7FF-B47D-4D6B-9A48-72BA387E6606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2351315" y="1235110"/>
            <a:ext cx="1188326" cy="52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235283F-C66C-42F3-8D46-D8928D324007}"/>
              </a:ext>
            </a:extLst>
          </p:cNvPr>
          <p:cNvCxnSpPr>
            <a:cxnSpLocks/>
            <a:stCxn id="8" idx="3"/>
            <a:endCxn id="10" idx="0"/>
          </p:cNvCxnSpPr>
          <p:nvPr/>
        </p:nvCxnSpPr>
        <p:spPr>
          <a:xfrm>
            <a:off x="7174932" y="1235110"/>
            <a:ext cx="2116484" cy="26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22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1629</Words>
  <Application>Microsoft Office PowerPoint</Application>
  <PresentationFormat>Widescreen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Oxana Oxana</dc:creator>
  <cp:lastModifiedBy>Михаил Калинин</cp:lastModifiedBy>
  <cp:revision>40</cp:revision>
  <dcterms:created xsi:type="dcterms:W3CDTF">2020-05-06T02:19:01Z</dcterms:created>
  <dcterms:modified xsi:type="dcterms:W3CDTF">2020-05-17T18:37:33Z</dcterms:modified>
</cp:coreProperties>
</file>